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6"/>
  </p:notesMasterIdLst>
  <p:sldIdLst>
    <p:sldId id="256" r:id="rId2"/>
    <p:sldId id="347" r:id="rId3"/>
    <p:sldId id="348" r:id="rId4"/>
    <p:sldId id="3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167" autoAdjust="0"/>
  </p:normalViewPr>
  <p:slideViewPr>
    <p:cSldViewPr showGuides="1">
      <p:cViewPr varScale="1">
        <p:scale>
          <a:sx n="125" d="100"/>
          <a:sy n="125" d="100"/>
        </p:scale>
        <p:origin x="-1224" y="-96"/>
      </p:cViewPr>
      <p:guideLst>
        <p:guide orient="horz" pos="48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0D53A-A3A9-4785-8F95-13CA35C29A76}" type="datetimeFigureOut">
              <a:rPr lang="en-US" smtClean="0"/>
              <a:pPr/>
              <a:t>2/6/2011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0FFDE-72E4-4E33-A11F-D22F07A26A2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76962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76962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28600"/>
          </a:xfrm>
        </p:spPr>
        <p:txBody>
          <a:bodyPr/>
          <a:lstStyle>
            <a:lvl1pPr algn="r">
              <a:defRPr sz="1400"/>
            </a:lvl1pPr>
          </a:lstStyle>
          <a:p>
            <a:fld id="{B8DE410C-548C-4175-A52F-A7A6DEA1EC1F}" type="datetime1">
              <a:rPr lang="en-US" smtClean="0"/>
              <a:pPr/>
              <a:t>2/6/2011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219200" cy="24384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81000" y="3657599"/>
            <a:ext cx="8610600" cy="127063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381000" y="5029200"/>
            <a:ext cx="8610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152400" y="36576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152400" y="502920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F296C-4657-42E4-BA8F-2F4F6816E90D}" type="datetime1">
              <a:rPr lang="en-US" smtClean="0"/>
              <a:pPr/>
              <a:t>2/6/2011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DCC5-ABBA-4500-9AB1-154014DA660B}" type="datetime1">
              <a:rPr lang="en-US" smtClean="0"/>
              <a:pPr/>
              <a:t>2/6/2011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45110"/>
          </a:xfrm>
        </p:spPr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2/6/2011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477000"/>
            <a:ext cx="4876800" cy="24511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981200" cy="24511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52400" y="838200"/>
            <a:ext cx="8839200" cy="54864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619C9BC-6667-4703-9427-B203200B4749}" type="datetime1">
              <a:rPr lang="en-US" smtClean="0"/>
              <a:pPr/>
              <a:t>2/6/2011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C08FE-5FDA-488B-9814-6E196D8A6300}" type="datetime1">
              <a:rPr lang="en-US" smtClean="0"/>
              <a:pPr/>
              <a:t>2/6/2011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8B83-1654-4051-B09A-2165CBE5FE3E}" type="datetime1">
              <a:rPr lang="en-US" smtClean="0"/>
              <a:pPr/>
              <a:t>2/6/2011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02F4C-17BB-43F3-87CC-D5F9A27DF5B5}" type="datetime1">
              <a:rPr lang="en-US" smtClean="0"/>
              <a:pPr/>
              <a:t>2/6/2011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4800-D427-4FE6-A63D-7627C8050503}" type="datetime1">
              <a:rPr lang="en-US" smtClean="0"/>
              <a:pPr/>
              <a:t>2/6/2011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34CD7-0505-4D04-83B9-C92B22514E0B}" type="datetime1">
              <a:rPr lang="en-US" smtClean="0"/>
              <a:pPr/>
              <a:t>2/6/2011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2B2F-5AB0-45F0-A353-28B725C9D3B3}" type="datetime1">
              <a:rPr lang="en-US" smtClean="0"/>
              <a:pPr/>
              <a:t>2/6/2011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4AD71F2-79F5-4BBD-B8F3-A63A44006ACD}" type="datetime1">
              <a:rPr lang="en-US" smtClean="0"/>
              <a:pPr/>
              <a:t>2/6/2011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Day </a:t>
            </a:r>
            <a:r>
              <a:rPr lang="en-CA" dirty="0" smtClean="0"/>
              <a:t>10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/>
              <a:t>Statistical Robustness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380BC-50EF-441E-9814-3AD4580E8883}" type="datetime1">
              <a:rPr lang="en-US" smtClean="0"/>
              <a:pPr/>
              <a:t>2/6/2011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RANSAC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2/6/2011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best_model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= {}</a:t>
            </a:r>
          </a:p>
          <a:p>
            <a:pPr>
              <a:buNone/>
            </a:pP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best_consensus_set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= {}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best_error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= infinity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= 1..MAX_ITERATIONS</a:t>
            </a:r>
            <a:br>
              <a:rPr lang="en-US" sz="18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inlier_set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= randomly selected subset of data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remainder_set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= data with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inlier_set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removed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consensus_set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inlier_set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inlier_model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= fit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inlier_set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to model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for each element in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remainder_set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	if element fits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inlier_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model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then add it to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consensus_set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end for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if |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consensus_set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| &gt; MIN_CONSENSUS_SIZE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consensus_model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= fit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consensus_set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to model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consensus_error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= residual error of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consensus_model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		if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consensus_error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best_error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best_model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consensus_model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best_consensus_set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consensus_set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best_error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consensus_error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	end if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end if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end for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LMS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2/6/2011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>
              <a:buClr>
                <a:srgbClr val="727CA3"/>
              </a:buClr>
              <a:buNone/>
            </a:pPr>
            <a:r>
              <a:rPr lang="en-US" sz="1500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best_model</a:t>
            </a:r>
            <a:r>
              <a:rPr lang="en-US" sz="15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5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{}</a:t>
            </a:r>
          </a:p>
          <a:p>
            <a:pPr lvl="0">
              <a:buClr>
                <a:srgbClr val="727CA3"/>
              </a:buClr>
              <a:buNone/>
            </a:pPr>
            <a:r>
              <a:rPr lang="en-US" sz="1500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best_error</a:t>
            </a:r>
            <a:r>
              <a:rPr lang="en-US" sz="15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= infinity</a:t>
            </a:r>
          </a:p>
          <a:p>
            <a:pPr lvl="0">
              <a:buClr>
                <a:srgbClr val="727CA3"/>
              </a:buClr>
              <a:buNone/>
            </a:pPr>
            <a:r>
              <a:rPr lang="en-US" sz="15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for each subset X of size p of the data</a:t>
            </a:r>
          </a:p>
          <a:p>
            <a:pPr lvl="0">
              <a:buClr>
                <a:srgbClr val="727CA3"/>
              </a:buClr>
              <a:buNone/>
            </a:pPr>
            <a:r>
              <a:rPr lang="en-US" sz="15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X_model</a:t>
            </a:r>
            <a:r>
              <a:rPr lang="en-US" sz="15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5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fit X to model (uses p data points)</a:t>
            </a:r>
          </a:p>
          <a:p>
            <a:pPr lvl="0">
              <a:buClr>
                <a:srgbClr val="727CA3"/>
              </a:buClr>
              <a:buNone/>
            </a:pPr>
            <a:r>
              <a:rPr lang="en-US" sz="15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X_error</a:t>
            </a:r>
            <a:r>
              <a:rPr lang="en-US" sz="15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= median residual (over all N data points)</a:t>
            </a:r>
          </a:p>
          <a:p>
            <a:pPr lvl="0">
              <a:buClr>
                <a:srgbClr val="727CA3"/>
              </a:buClr>
              <a:buNone/>
            </a:pPr>
            <a:r>
              <a:rPr lang="en-US" sz="15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sz="1500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X_error</a:t>
            </a:r>
            <a:r>
              <a:rPr lang="en-US" sz="15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sz="1500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best_error</a:t>
            </a:r>
            <a:endParaRPr lang="en-US" sz="1500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lvl="0">
              <a:buClr>
                <a:srgbClr val="727CA3"/>
              </a:buClr>
              <a:buNone/>
            </a:pPr>
            <a:r>
              <a:rPr lang="en-US" sz="15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best_model</a:t>
            </a:r>
            <a:r>
              <a:rPr lang="en-US" sz="15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500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X_model</a:t>
            </a:r>
            <a:endParaRPr lang="en-US" sz="1500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lvl="0">
              <a:buClr>
                <a:srgbClr val="727CA3"/>
              </a:buClr>
              <a:buNone/>
            </a:pPr>
            <a:r>
              <a:rPr lang="en-US" sz="15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best_error</a:t>
            </a:r>
            <a:r>
              <a:rPr lang="en-US" sz="15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500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X_error</a:t>
            </a:r>
            <a:endParaRPr lang="en-US" sz="1500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lvl="0">
              <a:buClr>
                <a:srgbClr val="727CA3"/>
              </a:buClr>
              <a:buNone/>
            </a:pPr>
            <a:r>
              <a:rPr lang="en-US" sz="15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end if</a:t>
            </a:r>
          </a:p>
          <a:p>
            <a:pPr lvl="0">
              <a:buClr>
                <a:srgbClr val="727CA3"/>
              </a:buClr>
              <a:buNone/>
            </a:pPr>
            <a:r>
              <a:rPr lang="en-US" sz="15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end for</a:t>
            </a:r>
          </a:p>
          <a:p>
            <a:pPr lvl="0">
              <a:buClr>
                <a:srgbClr val="727CA3"/>
              </a:buClr>
              <a:buNone/>
            </a:pPr>
            <a:endParaRPr lang="en-US" sz="1500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lvl="0">
              <a:buClr>
                <a:srgbClr val="727CA3"/>
              </a:buClr>
              <a:buNone/>
            </a:pPr>
            <a:r>
              <a:rPr lang="en-US" sz="15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	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Outlier Detection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2/6/2011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LMS produces robust but sub-optimal estimates</a:t>
            </a:r>
          </a:p>
          <a:p>
            <a:pPr lvl="1"/>
            <a:r>
              <a:rPr lang="en-US" dirty="0" smtClean="0"/>
              <a:t>better estimates can be obtained by using LMS to obtain an estimate, removing the outlying data points, and then computing a least-squares estimates from the cleaned data set</a:t>
            </a:r>
          </a:p>
          <a:p>
            <a:r>
              <a:rPr lang="en-US" dirty="0" smtClean="0"/>
              <a:t>outliers can be identified using a priori knowledge (if you have it)</a:t>
            </a:r>
          </a:p>
          <a:p>
            <a:pPr lvl="1"/>
            <a:r>
              <a:rPr lang="en-US" dirty="0" smtClean="0"/>
              <a:t>e.g., using Horn’s method with a typical optical tracking system it would be reasonable to expect inliers to have an FRE &lt; 1mm</a:t>
            </a:r>
          </a:p>
          <a:p>
            <a:r>
              <a:rPr lang="en-US" dirty="0" smtClean="0"/>
              <a:t>can also obtain a robust estimate of scale and label a data point as an outlier if its squared residual error is greater than some constant times the squared scale estimate</a:t>
            </a:r>
          </a:p>
          <a:p>
            <a:pPr lvl="1"/>
            <a:r>
              <a:rPr lang="en-US" sz="1800" dirty="0" smtClean="0"/>
              <a:t>P.J. </a:t>
            </a:r>
            <a:r>
              <a:rPr lang="en-US" sz="1800" dirty="0" err="1" smtClean="0"/>
              <a:t>Rousseeuw</a:t>
            </a:r>
            <a:r>
              <a:rPr lang="en-US" sz="1800" dirty="0" smtClean="0"/>
              <a:t> and A.M. Leroy. </a:t>
            </a:r>
            <a:r>
              <a:rPr lang="en-US" sz="1800" i="1" dirty="0" smtClean="0"/>
              <a:t>Robust Regression and Outlier Detection</a:t>
            </a:r>
            <a:r>
              <a:rPr lang="en-US" sz="1800" dirty="0" smtClean="0"/>
              <a:t>. John Wiley &amp; Sons, New York, 1987.</a:t>
            </a:r>
            <a:endParaRPr lang="en-US" sz="1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2182</TotalTime>
  <Words>176</Words>
  <Application>Microsoft Office PowerPoint</Application>
  <PresentationFormat>On-screen Show (4:3)</PresentationFormat>
  <Paragraphs>51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Origin</vt:lpstr>
      <vt:lpstr>Day 10</vt:lpstr>
      <vt:lpstr>RANSAC</vt:lpstr>
      <vt:lpstr>LMS</vt:lpstr>
      <vt:lpstr>Outlier Detection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02</dc:title>
  <dc:creator>mab</dc:creator>
  <cp:lastModifiedBy>burton</cp:lastModifiedBy>
  <cp:revision>40</cp:revision>
  <dcterms:created xsi:type="dcterms:W3CDTF">2011-01-07T01:27:12Z</dcterms:created>
  <dcterms:modified xsi:type="dcterms:W3CDTF">2011-02-06T22:01:09Z</dcterms:modified>
</cp:coreProperties>
</file>